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97" r:id="rId2"/>
    <p:sldId id="301" r:id="rId3"/>
    <p:sldId id="302" r:id="rId4"/>
    <p:sldId id="298" r:id="rId5"/>
    <p:sldId id="299" r:id="rId6"/>
    <p:sldId id="300" r:id="rId7"/>
    <p:sldId id="305" r:id="rId8"/>
    <p:sldId id="307" r:id="rId9"/>
    <p:sldId id="308" r:id="rId10"/>
    <p:sldId id="306" r:id="rId11"/>
    <p:sldId id="309" r:id="rId12"/>
    <p:sldId id="304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DFE"/>
    <a:srgbClr val="364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4590" autoAdjust="0"/>
  </p:normalViewPr>
  <p:slideViewPr>
    <p:cSldViewPr>
      <p:cViewPr>
        <p:scale>
          <a:sx n="78" d="100"/>
          <a:sy n="78" d="100"/>
        </p:scale>
        <p:origin x="-39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237BABA-350B-4690-9C41-EB5969ED9BED}" type="datetimeFigureOut">
              <a:rPr lang="pl-PL" smtClean="0"/>
              <a:pPr>
                <a:defRPr/>
              </a:pPr>
              <a:t>22.10.2024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EFF4F98-703D-4652-A203-47E1DF25B8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37BABA-350B-4690-9C41-EB5969ED9BED}" type="datetimeFigureOut">
              <a:rPr lang="pl-PL" smtClean="0"/>
              <a:pPr>
                <a:defRPr/>
              </a:pPr>
              <a:t>22.10.2024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FF4F98-703D-4652-A203-47E1DF25B8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37BABA-350B-4690-9C41-EB5969ED9BED}" type="datetimeFigureOut">
              <a:rPr lang="pl-PL" smtClean="0"/>
              <a:pPr>
                <a:defRPr/>
              </a:pPr>
              <a:t>22.10.2024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FF4F98-703D-4652-A203-47E1DF25B8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37BABA-350B-4690-9C41-EB5969ED9BED}" type="datetimeFigureOut">
              <a:rPr lang="pl-PL" smtClean="0"/>
              <a:pPr>
                <a:defRPr/>
              </a:pPr>
              <a:t>22.10.2024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FF4F98-703D-4652-A203-47E1DF25B8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37BABA-350B-4690-9C41-EB5969ED9BED}" type="datetimeFigureOut">
              <a:rPr lang="pl-PL" smtClean="0"/>
              <a:pPr>
                <a:defRPr/>
              </a:pPr>
              <a:t>22.10.2024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FF4F98-703D-4652-A203-47E1DF25B8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37BABA-350B-4690-9C41-EB5969ED9BED}" type="datetimeFigureOut">
              <a:rPr lang="pl-PL" smtClean="0"/>
              <a:pPr>
                <a:defRPr/>
              </a:pPr>
              <a:t>22.10.2024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FF4F98-703D-4652-A203-47E1DF25B8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37BABA-350B-4690-9C41-EB5969ED9BED}" type="datetimeFigureOut">
              <a:rPr lang="pl-PL" smtClean="0"/>
              <a:pPr>
                <a:defRPr/>
              </a:pPr>
              <a:t>22.10.2024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FF4F98-703D-4652-A203-47E1DF25B8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37BABA-350B-4690-9C41-EB5969ED9BED}" type="datetimeFigureOut">
              <a:rPr lang="pl-PL" smtClean="0"/>
              <a:pPr>
                <a:defRPr/>
              </a:pPr>
              <a:t>22.10.2024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FF4F98-703D-4652-A203-47E1DF25B8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37BABA-350B-4690-9C41-EB5969ED9BED}" type="datetimeFigureOut">
              <a:rPr lang="pl-PL" smtClean="0"/>
              <a:pPr>
                <a:defRPr/>
              </a:pPr>
              <a:t>22.10.2024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FF4F98-703D-4652-A203-47E1DF25B8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4237BABA-350B-4690-9C41-EB5969ED9BED}" type="datetimeFigureOut">
              <a:rPr lang="pl-PL" smtClean="0"/>
              <a:pPr>
                <a:defRPr/>
              </a:pPr>
              <a:t>22.10.2024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FF4F98-703D-4652-A203-47E1DF25B8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37BABA-350B-4690-9C41-EB5969ED9BED}" type="datetimeFigureOut">
              <a:rPr lang="pl-PL" smtClean="0"/>
              <a:pPr>
                <a:defRPr/>
              </a:pPr>
              <a:t>22.10.2024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EFF4F98-703D-4652-A203-47E1DF25B8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37BABA-350B-4690-9C41-EB5969ED9BED}" type="datetimeFigureOut">
              <a:rPr lang="pl-PL" smtClean="0"/>
              <a:pPr>
                <a:defRPr/>
              </a:pPr>
              <a:t>22.10.2024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EFF4F98-703D-4652-A203-47E1DF25B8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v.pl/web/nfosigw/gospodarka-wodno-sciekowa-w-aglomeracjach-202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92" y="4797152"/>
            <a:ext cx="1937508" cy="193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4494992" y="3212976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u="sng" dirty="0" smtClean="0">
                <a:solidFill>
                  <a:srgbClr val="364DF4"/>
                </a:solidFill>
                <a:latin typeface="Tahoma"/>
                <a:ea typeface="Times New Roman"/>
              </a:rPr>
              <a:t>BUDOWA SIECI KANALIZACJI SANITARNEJ </a:t>
            </a:r>
          </a:p>
          <a:p>
            <a:pPr algn="ctr"/>
            <a:r>
              <a:rPr lang="pl-PL" sz="2200" b="1" u="sng" dirty="0" smtClean="0">
                <a:solidFill>
                  <a:srgbClr val="364DF4"/>
                </a:solidFill>
                <a:latin typeface="Tahoma"/>
                <a:ea typeface="Times New Roman"/>
              </a:rPr>
              <a:t>W MIEJSCOWOŚCI RUDY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620688"/>
            <a:ext cx="426802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ocuments\rozne\dokumenty spolki\www\fb\eko ludz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20" y="114527"/>
            <a:ext cx="1722202" cy="17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Pictures\rud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83" y="1844824"/>
            <a:ext cx="35147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22" y="4433535"/>
            <a:ext cx="994445" cy="151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72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4" y="1124744"/>
            <a:ext cx="8460432" cy="465598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50424" y="91371"/>
            <a:ext cx="861406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b="1" dirty="0" smtClean="0">
                <a:latin typeface="Tahoma"/>
                <a:ea typeface="Times New Roman"/>
              </a:rPr>
              <a:t>Dla budowy kanalizacji sanitarnej w rejonach zlokalizowanych przy drogach wojewódzkich w związku z brakiem możliwości usytuowania infrastruktury w pasie drogowym dróg wojewódzkich wymaga wejścia w teren działek prywatnych w następujących ulicach: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pl-PL" sz="1200" b="1" dirty="0" smtClean="0">
                <a:latin typeface="Tahoma"/>
                <a:ea typeface="Times New Roman"/>
              </a:rPr>
              <a:t> Kolonia Renerowska (wycinek koncepcji poniżej)</a:t>
            </a:r>
          </a:p>
        </p:txBody>
      </p:sp>
    </p:spTree>
    <p:extLst>
      <p:ext uri="{BB962C8B-B14F-4D97-AF65-F5344CB8AC3E}">
        <p14:creationId xmlns:p14="http://schemas.microsoft.com/office/powerpoint/2010/main" val="359119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46568" y="362205"/>
            <a:ext cx="825788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b="1" dirty="0" smtClean="0">
                <a:latin typeface="Tahoma"/>
                <a:ea typeface="Times New Roman"/>
              </a:rPr>
              <a:t>Na dzień dzisiejszy nie ma możliwości pozyskania dofinansowania ze środków zewnętrznych w formie dotacji . Uruchomione fundusze europejskie w ramach okresu programowania na lata 2021-2027 przewidują dofinansowania w </a:t>
            </a:r>
            <a:r>
              <a:rPr lang="pl-PL" sz="1200" b="1" dirty="0">
                <a:latin typeface="Tahoma"/>
                <a:ea typeface="Times New Roman"/>
              </a:rPr>
              <a:t>ramach Programu Fundusze Europejskie na Infrastrukturę, Klimat, Środowisko (</a:t>
            </a:r>
            <a:r>
              <a:rPr lang="pl-PL" sz="1200" b="1" dirty="0" err="1">
                <a:latin typeface="Tahoma"/>
                <a:ea typeface="Times New Roman"/>
              </a:rPr>
              <a:t>FEnIKS</a:t>
            </a:r>
            <a:r>
              <a:rPr lang="pl-PL" sz="1200" b="1" dirty="0" smtClean="0">
                <a:latin typeface="Tahoma"/>
                <a:ea typeface="Times New Roman"/>
              </a:rPr>
              <a:t>) jedynie </a:t>
            </a:r>
            <a:r>
              <a:rPr lang="pl-PL" sz="1200" b="1" dirty="0" smtClean="0">
                <a:latin typeface="Tahoma"/>
                <a:ea typeface="Times New Roman"/>
              </a:rPr>
              <a:t>dla aglomeracji pow. 15 tys</a:t>
            </a:r>
            <a:r>
              <a:rPr lang="pl-PL" sz="1200" b="1" dirty="0" smtClean="0">
                <a:latin typeface="Tahoma"/>
                <a:ea typeface="Times New Roman"/>
              </a:rPr>
              <a:t>. RLM.</a:t>
            </a:r>
          </a:p>
          <a:p>
            <a:pPr>
              <a:spcAft>
                <a:spcPts val="600"/>
              </a:spcAft>
            </a:pPr>
            <a:r>
              <a:rPr lang="pl-PL" sz="1200" b="1" dirty="0" smtClean="0">
                <a:latin typeface="Tahoma"/>
                <a:ea typeface="Times New Roman"/>
              </a:rPr>
              <a:t>Narodowy Fundusz Ochrony Środowiska i Gospodarki Wodnej w Warszawie prowadzi nabór </a:t>
            </a:r>
            <a:r>
              <a:rPr lang="pl-PL" sz="1200" b="1" dirty="0">
                <a:latin typeface="Tahoma"/>
                <a:ea typeface="Times New Roman"/>
              </a:rPr>
              <a:t>ciągły </a:t>
            </a:r>
            <a:r>
              <a:rPr lang="pl-PL" sz="1200" b="1" dirty="0" smtClean="0">
                <a:latin typeface="Tahoma"/>
                <a:ea typeface="Times New Roman"/>
              </a:rPr>
              <a:t>w zakresie dofinansowania inwestycji z zakresu gospodarki wodno-ściekowej. Beneficjenci</a:t>
            </a:r>
            <a:r>
              <a:rPr lang="pl-PL" sz="1200" b="1" dirty="0">
                <a:latin typeface="Tahoma"/>
                <a:ea typeface="Times New Roman"/>
              </a:rPr>
              <a:t>, tj. jednostki samorządu terytorialnego i ich związki oraz podmioty świadczące usługi publiczne w ramach realizacji zadań własnych jednostek samorządu terytorialnego, mogą ubiegać się o pożyczkę w wysokości do 100% kosztów kwalifikowanych. Szczegóły i aktualne informacje znajdują się na stronie internetowej </a:t>
            </a:r>
            <a:r>
              <a:rPr lang="pl-PL" sz="1200" b="1" dirty="0" smtClean="0">
                <a:latin typeface="Tahoma"/>
                <a:ea typeface="Times New Roman"/>
              </a:rPr>
              <a:t>Programu</a:t>
            </a:r>
            <a:r>
              <a:rPr lang="pl-PL" sz="1200" b="1" dirty="0">
                <a:latin typeface="Tahoma"/>
                <a:ea typeface="Times New Roman"/>
              </a:rPr>
              <a:t>: </a:t>
            </a:r>
            <a:r>
              <a:rPr lang="pl-PL" sz="1200" b="1" dirty="0">
                <a:latin typeface="Tahoma"/>
                <a:ea typeface="Times New Roman"/>
                <a:hlinkClick r:id="rId2"/>
              </a:rPr>
              <a:t>https://</a:t>
            </a:r>
            <a:r>
              <a:rPr lang="pl-PL" sz="1200" b="1" dirty="0" smtClean="0">
                <a:latin typeface="Tahoma"/>
                <a:ea typeface="Times New Roman"/>
                <a:hlinkClick r:id="rId2"/>
              </a:rPr>
              <a:t>www.gov.pl/web/nfosigw/gospodarka-wodno-sciekowa-w-aglomeracjach-2021</a:t>
            </a:r>
            <a:r>
              <a:rPr lang="pl-PL" sz="1200" b="1" dirty="0" smtClean="0">
                <a:latin typeface="Tahoma"/>
                <a:ea typeface="Times New Roman"/>
              </a:rPr>
              <a:t> .</a:t>
            </a:r>
          </a:p>
          <a:p>
            <a:pPr>
              <a:spcAft>
                <a:spcPts val="600"/>
              </a:spcAft>
            </a:pPr>
            <a:r>
              <a:rPr lang="pl-PL" sz="1200" b="1" dirty="0">
                <a:latin typeface="Tahoma"/>
                <a:ea typeface="Times New Roman"/>
              </a:rPr>
              <a:t>W ramach Program Rozwoju Obszarów Wiejskich na lata 2014-2020 (PROW 2014-2020), na obszarach poza granicami aglomeracji ujętymi w KPOŚK operacje typu „Gospodarka wodno-ściekowa” realizowane są w ramach poddziałania „Wsparcie inwestycji związanych z tworzeniem, ulepszaniem lub rozbudową wszystkich rodzajów małej infrastruktury, w tym inwestycji w energię odnawialną i w oszczędzanie energii</a:t>
            </a:r>
            <a:r>
              <a:rPr lang="pl-PL" sz="1200" b="1" dirty="0" smtClean="0">
                <a:latin typeface="Tahoma"/>
                <a:ea typeface="Times New Roman"/>
              </a:rPr>
              <a:t>”. Jednak zarówno Gmina, jak i GPWiK Sp. z o.o. wyczerpało możliwość pozyskania środków w ramach tej programy.</a:t>
            </a:r>
          </a:p>
          <a:p>
            <a:pPr>
              <a:spcAft>
                <a:spcPts val="600"/>
              </a:spcAft>
            </a:pPr>
            <a:endParaRPr lang="pl-PL" sz="1200" b="1" dirty="0" smtClean="0">
              <a:latin typeface="Tahoma"/>
              <a:ea typeface="Times New Roman"/>
            </a:endParaRPr>
          </a:p>
        </p:txBody>
      </p:sp>
      <p:pic>
        <p:nvPicPr>
          <p:cNvPr id="1026" name="Picture 2" descr="Z:\rozne\media\prezentacje\ludziki do prezentacji\ludzik_z_pieniedz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28" y="371703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46568" y="3701243"/>
            <a:ext cx="5388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pl-PL" sz="1200" b="1" dirty="0">
                <a:solidFill>
                  <a:prstClr val="black"/>
                </a:solidFill>
                <a:latin typeface="Tahoma"/>
                <a:ea typeface="Times New Roman"/>
              </a:rPr>
              <a:t>W sierpniu 2023 r. Gmina złożyła wniosek do Rządowy Fundusz Polski Ład: Program Inwestycji Strategicznych na dofinansowanie inwestycji obejmującej budowę sieci kanalizacji sanitarnej w Rudach na kwotę 30 mln zł. Wniosek obejmował zakres przewidziany wstępnie w koncepcji budowy sieci kanalizacji sanitarnej o długości ok. 27 km kanalizacji sanitarnej PCV oraz PE HD RC SDR w średnicach od 90 mm do 200 mm. Realizacja w formule „zaprojektuj i wybuduj” miała obejmować ww. zakres umożliwiający odbiór nieczystości od ok.1 500 mieszkańców. Nie udało się jednak pozyskać środków w tym zakresie.</a:t>
            </a:r>
          </a:p>
        </p:txBody>
      </p:sp>
    </p:spTree>
    <p:extLst>
      <p:ext uri="{BB962C8B-B14F-4D97-AF65-F5344CB8AC3E}">
        <p14:creationId xmlns:p14="http://schemas.microsoft.com/office/powerpoint/2010/main" val="816147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3779912" y="5626551"/>
            <a:ext cx="501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ahoma"/>
                <a:ea typeface="Times New Roman"/>
              </a:rPr>
              <a:t>Gminne Przedsiębiorstwo Wodociągów i Kanalizacji Sp. z o.o.</a:t>
            </a:r>
          </a:p>
          <a:p>
            <a:r>
              <a:rPr lang="pl-PL" sz="1400" dirty="0" smtClean="0">
                <a:latin typeface="Tahoma"/>
                <a:ea typeface="Times New Roman"/>
              </a:rPr>
              <a:t>47-420 Kuźnia Raciborska, ul. Klasztorna 45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5436096" y="5287997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u="sng" dirty="0" smtClean="0">
                <a:solidFill>
                  <a:srgbClr val="FF0000"/>
                </a:solidFill>
                <a:latin typeface="Tahoma"/>
                <a:ea typeface="Times New Roman"/>
              </a:rPr>
              <a:t>Dziękujemy za uwagę!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53631"/>
            <a:ext cx="1063431" cy="101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C:\Users\admin\Documents\rozne\dokumenty spolki\www\fb\eko ludz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61" y="2802078"/>
            <a:ext cx="2440086" cy="245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46" y="884684"/>
            <a:ext cx="2861782" cy="191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\\192.168.1.22\pliki\rozne\media\prezentacje\ludziki do prezentacji\paragrafy_ludzik_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604" y="476672"/>
            <a:ext cx="3619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444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008112" cy="96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40714" y="404664"/>
            <a:ext cx="900328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pl-PL" sz="1400" b="1" u="sng" dirty="0" smtClean="0">
                <a:solidFill>
                  <a:srgbClr val="00B050"/>
                </a:solidFill>
                <a:latin typeface="Tahoma"/>
              </a:rPr>
              <a:t>Istniejąca infrastruktura ściekowa na terenie Gminy Kuźnia Raciborska</a:t>
            </a:r>
            <a:endParaRPr lang="pl-PL" sz="1400" b="1" dirty="0" smtClean="0">
              <a:solidFill>
                <a:srgbClr val="00B050"/>
              </a:solidFill>
            </a:endParaRPr>
          </a:p>
          <a:p>
            <a:pPr>
              <a:spcAft>
                <a:spcPts val="300"/>
              </a:spcAft>
            </a:pP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Zasięg systemu gospodarki ściekowej na terenie Gminy Kuźnia Raciborska obejmuje:</a:t>
            </a:r>
          </a:p>
          <a:p>
            <a:pPr marL="342900" indent="-342900">
              <a:buAutoNum type="arabicParenR"/>
            </a:pP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zakresie Kuźni Raciborskiej oraz sołectw ościennych oczyszczalnię </a:t>
            </a: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ścieków w Kuźni Raciborskiej, której zlewnia </a:t>
            </a: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obsługuje obecnie </a:t>
            </a: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Kuźnię Raciborską oraz sołectwo Jankowice, które odprowadza już ścieki z nieruchomości, które już się przyłączyły do nowej sieci kanalizacyjnej,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ołectwo Budziska - na terenie którego powstaje sieć kanalizacji sanitarnej, która wpięta zostanie do istniejącego systemu na terenie Kuźni Raciborskiej,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ołectwo Turze – na terenie którego zaprojektowana została sieć kanalizacji sanitarnej, a część kolektorów sanitarnych jest obecnie realizowana w związku z remontem drogi powiatowej (ul. </a:t>
            </a: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aciborska),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sołectwo Siedliska – na terenie którego  realizowane  są obecnie prace projektowe związane z planowaną kanalizacją,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ocelowo również sołectwa: Ruda Kozielska oraz Ruda, które w przyszłości znajdą się w zasięgu zlewni oczyszczalni ścieków w Kuźni Raciborskiej,</a:t>
            </a:r>
          </a:p>
          <a:p>
            <a:pPr lvl="1">
              <a:spcAft>
                <a:spcPts val="300"/>
              </a:spcAft>
            </a:pP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Zlewnia tej oczyszczalni działa poprzez sieć kolektorów kanalizacyjnych obejmujących: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23,6 km sieci kanalizacyjnej na terenie Kuźni Raciborskiej (w ramach Aglomeracji Kuźnia Raciborska),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5,8 km sieci kanalizacyjnej na terenie miejscowości Jankowice (zakończenie: VIII.2023 r. i V.2024 r.)</a:t>
            </a:r>
          </a:p>
          <a:p>
            <a:pPr marL="742950" lvl="1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5,2 km sieci kanalizacyjnej związanej z odbiorem ścieków z Jankowic (zakończenie: V.2024 r.)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zakresie miejscowości Rudy dwie oczyszczalnie ścieków, których zlewnie obsługują obecnie: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nieruchomości zlokalizowane na terenie przysiółków: Brantolka oraz Przerycie,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nieruchomości zlokalizowane przy ulicach: Krótkiej, Parkowej, Dworcowej oraz części ulicy Gliwickiej</a:t>
            </a:r>
          </a:p>
          <a:p>
            <a:pPr lvl="1">
              <a:spcAft>
                <a:spcPts val="300"/>
              </a:spcAft>
            </a:pPr>
            <a:r>
              <a:rPr lang="pl-PL" sz="1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Zlewnie tych </a:t>
            </a:r>
            <a:r>
              <a:rPr lang="pl-PL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oczyszczalni </a:t>
            </a:r>
            <a:r>
              <a:rPr lang="pl-PL" sz="1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działają </a:t>
            </a:r>
            <a:r>
              <a:rPr lang="pl-PL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poprzez sieć kolektorów kanalizacyjnych </a:t>
            </a:r>
            <a:r>
              <a:rPr lang="pl-PL" sz="1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obejmujących ogółem </a:t>
            </a: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10,6 </a:t>
            </a:r>
            <a:r>
              <a:rPr lang="pl-PL" sz="1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 sieci kanalizacyjnej (Aglomeracja Rudy).</a:t>
            </a:r>
            <a:endParaRPr lang="pl-PL" sz="1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3" name="Picture 5" descr="\\192.168.1.22\pliki\rozne\media\prezentacje\ludziki do prezentacji\uwaga robo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229200"/>
            <a:ext cx="1296144" cy="147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648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330506" y="188640"/>
            <a:ext cx="827394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pl-PL" sz="1400" b="1" u="sng" dirty="0">
                <a:solidFill>
                  <a:srgbClr val="00B050"/>
                </a:solidFill>
                <a:latin typeface="Tahoma"/>
              </a:rPr>
              <a:t>Budowa systemu kanalizacyjnego na terenie Rud</a:t>
            </a:r>
          </a:p>
          <a:p>
            <a:pPr>
              <a:spcAft>
                <a:spcPts val="300"/>
              </a:spcAft>
            </a:pP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roku 2015 na terenie Rud jest sukcesywnie budowany system kanalizacyjny umożliwiający przyłączanie do sieci kolejnych obszarów tej miejscowości. </a:t>
            </a:r>
          </a:p>
          <a:p>
            <a:pPr>
              <a:spcAft>
                <a:spcPts val="300"/>
              </a:spcAft>
            </a:pP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Istniejący system oparty na dwóch oczyszczalniach ścieków oraz sieci kanalizacji sanitarnej obejmuje ok. 1 100 mieszkańców. </a:t>
            </a:r>
          </a:p>
          <a:p>
            <a:pPr>
              <a:spcAft>
                <a:spcPts val="300"/>
              </a:spcAft>
            </a:pP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Planowane na terenie Rud inwestycje obejmą rozbudowę istniejącego systemu kanalizacyjnego, jak również przebudowę oczyszczalni MOW w zakresie zwiększenia jej przepustowości. </a:t>
            </a:r>
          </a:p>
          <a:p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Docelowo planuje się objęcie systemem kanalizacyjnym cały obszar Rud co przyczyni się do poprawy stanu środowiska naturalnego, czystości wód i gleby, a tym samym warunków życia mieszkańców. </a:t>
            </a:r>
          </a:p>
          <a:p>
            <a:endParaRPr lang="pl-PL" sz="1300" b="1" dirty="0"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66949"/>
            <a:ext cx="3888431" cy="416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539552" y="2492896"/>
            <a:ext cx="430597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pl-PL" sz="1400" b="1" u="sng" dirty="0" smtClean="0">
                <a:solidFill>
                  <a:srgbClr val="00B050"/>
                </a:solidFill>
                <a:latin typeface="Tahoma"/>
              </a:rPr>
              <a:t>Aglomeracja Rudy</a:t>
            </a:r>
            <a:endParaRPr lang="pl-PL" sz="1400" b="1" u="sng" dirty="0">
              <a:solidFill>
                <a:srgbClr val="00B050"/>
              </a:solidFill>
              <a:latin typeface="Tahoma"/>
            </a:endParaRPr>
          </a:p>
          <a:p>
            <a:pPr>
              <a:lnSpc>
                <a:spcPts val="1440"/>
              </a:lnSpc>
              <a:spcAft>
                <a:spcPts val="300"/>
              </a:spcAft>
            </a:pP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terenie miejscowości Rudy ustanowiona została „Aglomeracja Rudy” zgodnie z założeniami i warunkami określonymi w Dyrektywie 91/271/EWG dotyczącej oczyszczania ścieków komunalnych oraz rozporządzeniem z dnia 27 lipca 2018 r. w sprawie wyznaczania obszarów i granic aglomeracji. </a:t>
            </a:r>
          </a:p>
          <a:p>
            <a:pPr>
              <a:spcAft>
                <a:spcPts val="300"/>
              </a:spcAft>
            </a:pP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Wyznaczenie obszaru i granic aglomeracji pomoże w pozyskiwaniu środków finansowych z funduszy krajowych oraz strukturalnych Unii Europejskiej, a tym samym umożliwi wypełnienie zobowiązań wynikających z realizacji Krajowego Programu Oczyszczania Ścieków Komunalnych.</a:t>
            </a:r>
          </a:p>
        </p:txBody>
      </p:sp>
    </p:spTree>
    <p:extLst>
      <p:ext uri="{BB962C8B-B14F-4D97-AF65-F5344CB8AC3E}">
        <p14:creationId xmlns:p14="http://schemas.microsoft.com/office/powerpoint/2010/main" val="36465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68152" cy="131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1517136" y="272840"/>
            <a:ext cx="7422184" cy="182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pl-PL" sz="1400" b="1" u="sng" dirty="0" smtClean="0">
                <a:solidFill>
                  <a:srgbClr val="00B050"/>
                </a:solidFill>
                <a:latin typeface="Tahoma"/>
              </a:rPr>
              <a:t>Projektowanie</a:t>
            </a:r>
            <a:endParaRPr lang="pl-PL" sz="1400" b="1" u="sng" dirty="0">
              <a:solidFill>
                <a:srgbClr val="00B050"/>
              </a:solidFill>
              <a:latin typeface="Tahoma"/>
            </a:endParaRPr>
          </a:p>
          <a:p>
            <a:pPr>
              <a:lnSpc>
                <a:spcPts val="1440"/>
              </a:lnSpc>
              <a:spcAft>
                <a:spcPts val="300"/>
              </a:spcAft>
            </a:pP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2021 </a:t>
            </a: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r. zawarta została umowa na wykonanie kompletnej dokumentacji projektowo-kosztorysowej, niezbędnej do wykonania robót budowlanych w ramach zadania inwestycyjnego pn. „Budowa sieci kanalizacji sanitarnej w miejscowości Rudy”. </a:t>
            </a:r>
            <a:endParaRPr lang="pl-PL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440"/>
              </a:lnSpc>
              <a:spcAft>
                <a:spcPts val="300"/>
              </a:spcAft>
            </a:pP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Zakres </a:t>
            </a: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projektowania obejmuje budowę sieci kanalizacyjnej w rejonie następujących ulic: Kozielskiej, Cysterskiej, Rogera, Raciborskiej, Gliwickiej, Rybnickiej, Cegielskiej, Borowej, Brzozowej, Szybki, Majowej, Łąkowej, Świętojańskiej, Polnej, </a:t>
            </a:r>
            <a:r>
              <a:rPr lang="pl-PL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Podasznia</a:t>
            </a: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Kolonii Renerowskiej, Alei Lipowej, Akacjowej, Kasztanowej, Leszczynowej, Bukowej, Jesionowej, Wierzbowej oraz przysiółki: Biały Dwór i Podbiała. 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517136" y="3781736"/>
            <a:ext cx="5931328" cy="1486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40"/>
              </a:lnSpc>
              <a:spcAft>
                <a:spcPts val="300"/>
              </a:spcAft>
            </a:pP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ramach zawartej umowy projektant dla zatwierdzenia rozwiązań projektowych przygotował 8 wersji koncepcji planowanego systemu kanalizacyjnego.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tym okresie organizowane były również spotkania z </a:t>
            </a: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ówczesnym Burmistrzem oraz </a:t>
            </a: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radnymi w zakresie omówienia zastosowanych w tych koncepcjach rozwiązań.</a:t>
            </a:r>
          </a:p>
          <a:p>
            <a:pPr>
              <a:lnSpc>
                <a:spcPts val="1440"/>
              </a:lnSpc>
              <a:spcAft>
                <a:spcPts val="300"/>
              </a:spcAft>
            </a:pPr>
            <a:endParaRPr lang="pl-PL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8" y="3649576"/>
            <a:ext cx="1370831" cy="20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611560" y="2114059"/>
            <a:ext cx="6056340" cy="164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40"/>
              </a:lnSpc>
              <a:spcAft>
                <a:spcPts val="300"/>
              </a:spcAft>
            </a:pP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Celem </a:t>
            </a: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planowanej inwestycji jest skanalizowanie jak największego obszaru miejscowości. </a:t>
            </a:r>
            <a:endParaRPr lang="pl-PL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440"/>
              </a:lnSpc>
              <a:spcAft>
                <a:spcPts val="300"/>
              </a:spcAft>
            </a:pP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Rozwiązania </a:t>
            </a: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projektowe uwzględniać będą uwarunkowania terenu umożliwiające wpięcie do istniejącej kanalizacji pracującej w systemie grawitacyjno-tłocznym z odprowadzeniem ścieków do oczyszczalni. </a:t>
            </a:r>
            <a:endParaRPr lang="pl-PL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440"/>
              </a:lnSpc>
              <a:spcAft>
                <a:spcPts val="300"/>
              </a:spcAft>
            </a:pP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Projektowany </a:t>
            </a: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obejmować będzie odprowadzenie ścieków bytowych. </a:t>
            </a:r>
            <a:endParaRPr lang="pl-PL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440"/>
              </a:lnSpc>
              <a:spcAft>
                <a:spcPts val="300"/>
              </a:spcAft>
            </a:pPr>
            <a:r>
              <a:rPr lang="pl-P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 </a:t>
            </a:r>
            <a:r>
              <a:rPr lang="pl-P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przewiduje się odprowadzania do zaprojektowanej kanalizacji wód opadowych lub roztopowych</a:t>
            </a:r>
          </a:p>
        </p:txBody>
      </p:sp>
      <p:pic>
        <p:nvPicPr>
          <p:cNvPr id="4102" name="Picture 6" descr="\\192.168.1.22\pliki\rozne\media\prezentacje\ludziki do prezentacji\ludzik_check_lis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20" y="2093851"/>
            <a:ext cx="18669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/>
          <p:cNvSpPr txBox="1"/>
          <p:nvPr/>
        </p:nvSpPr>
        <p:spPr>
          <a:xfrm>
            <a:off x="1234952" y="5157192"/>
            <a:ext cx="7910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b="1" dirty="0" smtClean="0">
                <a:latin typeface="Tahoma"/>
                <a:ea typeface="Times New Roman"/>
              </a:rPr>
              <a:t>Koszty jakie GPWiK Sp. z o.o poniosło na dotychczasowe prace koncepcyjne i projektowe obejmują: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pl-PL" sz="1200" b="1" dirty="0" smtClean="0">
                <a:latin typeface="Tahoma"/>
                <a:ea typeface="Times New Roman"/>
              </a:rPr>
              <a:t> 40 tys. netto – koncepcja budowy systemu kanalizacyjnego na terenie Rud obejmująca również:</a:t>
            </a:r>
          </a:p>
          <a:p>
            <a:pPr>
              <a:spcAft>
                <a:spcPts val="600"/>
              </a:spcAft>
            </a:pPr>
            <a:r>
              <a:rPr lang="pl-PL" sz="1200" b="1" dirty="0">
                <a:latin typeface="Tahoma"/>
                <a:ea typeface="Times New Roman"/>
              </a:rPr>
              <a:t> </a:t>
            </a:r>
            <a:r>
              <a:rPr lang="pl-PL" sz="1200" b="1" dirty="0" smtClean="0">
                <a:latin typeface="Tahoma"/>
                <a:ea typeface="Times New Roman"/>
              </a:rPr>
              <a:t>                              </a:t>
            </a:r>
            <a:r>
              <a:rPr lang="pl-PL" sz="1200" b="1" dirty="0" err="1" smtClean="0">
                <a:latin typeface="Tahoma"/>
                <a:ea typeface="Times New Roman"/>
              </a:rPr>
              <a:t>Brantolkę</a:t>
            </a:r>
            <a:r>
              <a:rPr lang="pl-PL" sz="1200" b="1" dirty="0" smtClean="0">
                <a:latin typeface="Tahoma"/>
                <a:ea typeface="Times New Roman"/>
              </a:rPr>
              <a:t> i Przerycie, która wykonana była w grudniu 2016 r.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pl-PL" sz="1200" b="1" dirty="0">
                <a:latin typeface="Tahoma"/>
                <a:ea typeface="Times New Roman"/>
              </a:rPr>
              <a:t> </a:t>
            </a:r>
            <a:r>
              <a:rPr lang="pl-PL" sz="1200" b="1" dirty="0" smtClean="0">
                <a:latin typeface="Tahoma"/>
                <a:ea typeface="Times New Roman"/>
              </a:rPr>
              <a:t>85 tys. zł netto – wykonanie mapy do celów projektowych, która wykonana była w lutym 2019 r.</a:t>
            </a:r>
          </a:p>
        </p:txBody>
      </p:sp>
    </p:spTree>
    <p:extLst>
      <p:ext uri="{BB962C8B-B14F-4D97-AF65-F5344CB8AC3E}">
        <p14:creationId xmlns:p14="http://schemas.microsoft.com/office/powerpoint/2010/main" val="20139332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350424" y="91371"/>
            <a:ext cx="8614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u="sng" dirty="0" smtClean="0">
                <a:solidFill>
                  <a:srgbClr val="FF0000"/>
                </a:solidFill>
                <a:latin typeface="Tahoma"/>
                <a:ea typeface="Times New Roman"/>
              </a:rPr>
              <a:t>Ostatnia wersja koncepcji systemu kanalizacyjnego w Rudach:</a:t>
            </a:r>
          </a:p>
        </p:txBody>
      </p:sp>
      <p:pic>
        <p:nvPicPr>
          <p:cNvPr id="2" name="Obraz 1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5664"/>
            <a:ext cx="7696342" cy="5467632"/>
          </a:xfrm>
          <a:prstGeom prst="rect">
            <a:avLst/>
          </a:prstGeom>
        </p:spPr>
      </p:pic>
      <p:pic>
        <p:nvPicPr>
          <p:cNvPr id="10" name="Obraz 9" descr="C:\Users\admin\Documents\rozne\media\prezentacje\ludziki do prezentacji\ludzik z lupk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40" y="620688"/>
            <a:ext cx="1872208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968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350424" y="91371"/>
            <a:ext cx="8614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u="sng" dirty="0" smtClean="0">
                <a:solidFill>
                  <a:srgbClr val="FF0000"/>
                </a:solidFill>
                <a:latin typeface="Tahoma"/>
                <a:ea typeface="Times New Roman"/>
              </a:rPr>
              <a:t>Ostatnia wersja koncepcji systemu kanalizacyjnego w Rudach – przysiółek Biały Dwór:</a:t>
            </a:r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4" y="692696"/>
            <a:ext cx="8045083" cy="449818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79512" y="5072142"/>
            <a:ext cx="695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1200" b="1" dirty="0" smtClean="0">
                <a:solidFill>
                  <a:schemeClr val="accent1">
                    <a:lumMod val="75000"/>
                  </a:schemeClr>
                </a:solidFill>
                <a:latin typeface="Tahoma"/>
                <a:ea typeface="Times New Roman"/>
              </a:rPr>
              <a:t>Budowa sieci kanalizacji sanitarnej na terenie Białego Dworu wykonana zostanie w ramach realizacji inwestycji pn. „Uporządkowanie gospodarki wodno-ściekowej na terenie Gminy Kuźnia Raciborska” w ramach formuły „zaprojektuj i wybuduj”.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275856" y="5732383"/>
            <a:ext cx="63367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1200" b="1" dirty="0" smtClean="0">
                <a:solidFill>
                  <a:srgbClr val="FF0000"/>
                </a:solidFill>
                <a:latin typeface="Tahoma"/>
                <a:ea typeface="Times New Roman"/>
              </a:rPr>
              <a:t>Umowa na realizację tego zadania zawarta została w dniu: 23.09.2024 r.</a:t>
            </a:r>
          </a:p>
          <a:p>
            <a:pPr>
              <a:spcAft>
                <a:spcPts val="300"/>
              </a:spcAft>
            </a:pPr>
            <a:r>
              <a:rPr lang="pl-PL" sz="1200" b="1" dirty="0" smtClean="0">
                <a:solidFill>
                  <a:srgbClr val="FF0000"/>
                </a:solidFill>
                <a:latin typeface="Tahoma"/>
                <a:ea typeface="Times New Roman"/>
              </a:rPr>
              <a:t>Termin realizacji:  styczeń 2026 r. </a:t>
            </a:r>
          </a:p>
          <a:p>
            <a:r>
              <a:rPr lang="pl-PL" sz="1200" b="1" dirty="0" smtClean="0">
                <a:solidFill>
                  <a:srgbClr val="FF0000"/>
                </a:solidFill>
                <a:latin typeface="Tahoma"/>
                <a:ea typeface="Times New Roman"/>
              </a:rPr>
              <a:t>Koszt realizacji: 2 029 500,00 zł (z VAT)</a:t>
            </a:r>
          </a:p>
        </p:txBody>
      </p:sp>
    </p:spTree>
    <p:extLst>
      <p:ext uri="{BB962C8B-B14F-4D97-AF65-F5344CB8AC3E}">
        <p14:creationId xmlns:p14="http://schemas.microsoft.com/office/powerpoint/2010/main" val="2161952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50424" y="91371"/>
            <a:ext cx="861406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b="1" dirty="0" smtClean="0">
                <a:latin typeface="Tahoma"/>
                <a:ea typeface="Times New Roman"/>
              </a:rPr>
              <a:t>Dla budowy kanalizacji sanitarnej w rejonach zlokalizowanych przy drogach wojewódzkich w związku z brakiem możliwości usytuowania infrastruktury w pasie drogowym dróg wojewódzkich wymaga wejścia w teren działek prywatnych w następujących ulicach: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pl-PL" sz="1200" b="1" dirty="0" smtClean="0">
                <a:latin typeface="Tahoma"/>
                <a:ea typeface="Times New Roman"/>
              </a:rPr>
              <a:t> Rybnicka (wycinek koncepcji poniżej)</a:t>
            </a:r>
          </a:p>
        </p:txBody>
      </p:sp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85" y="999312"/>
            <a:ext cx="4985047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811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50424" y="91371"/>
            <a:ext cx="861406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b="1" dirty="0" smtClean="0">
                <a:latin typeface="Tahoma"/>
                <a:ea typeface="Times New Roman"/>
              </a:rPr>
              <a:t>Dla budowy kanalizacji sanitarnej w rejonach zlokalizowanych przy drogach wojewódzkich w związku z brakiem możliwości usytuowania infrastruktury w pasie drogowym dróg wojewódzkich wymaga wejścia w teren działek prywatnych w następujących ulicach: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pl-PL" sz="1200" b="1" dirty="0" smtClean="0">
                <a:latin typeface="Tahoma"/>
                <a:ea typeface="Times New Roman"/>
              </a:rPr>
              <a:t> Kozielska (wycinek koncepcji poniżej)</a:t>
            </a:r>
          </a:p>
        </p:txBody>
      </p:sp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5" y="1518971"/>
            <a:ext cx="8230749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23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50424" y="91371"/>
            <a:ext cx="861406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b="1" dirty="0" smtClean="0">
                <a:latin typeface="Tahoma"/>
                <a:ea typeface="Times New Roman"/>
              </a:rPr>
              <a:t>Dla budowy kanalizacji sanitarnej w rejonach zlokalizowanych przy drogach wojewódzkich w związku z brakiem możliwości usytuowania infrastruktury w pasie drogowym dróg wojewódzkich wymaga wejścia w teren działek prywatnych w następujących ulicach: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pl-PL" sz="1200" b="1" dirty="0" smtClean="0">
                <a:latin typeface="Tahoma"/>
                <a:ea typeface="Times New Roman"/>
              </a:rPr>
              <a:t> Rogera (wycinek koncepcji poniżej)</a:t>
            </a:r>
          </a:p>
        </p:txBody>
      </p:sp>
      <p:pic>
        <p:nvPicPr>
          <p:cNvPr id="2" name="Obraz 1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76" y="1031629"/>
            <a:ext cx="7834560" cy="48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58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3549</TotalTime>
  <Words>1263</Words>
  <Application>Microsoft Office PowerPoint</Application>
  <PresentationFormat>Pokaz na ekranie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Hol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Budowa Oczyszczalni Ścieków  w Kuźni Raciborskiej</dc:title>
  <dc:creator>VISTA</dc:creator>
  <cp:lastModifiedBy>Admin</cp:lastModifiedBy>
  <cp:revision>187</cp:revision>
  <dcterms:created xsi:type="dcterms:W3CDTF">2010-10-26T07:02:04Z</dcterms:created>
  <dcterms:modified xsi:type="dcterms:W3CDTF">2024-10-22T13:25:46Z</dcterms:modified>
</cp:coreProperties>
</file>